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1" r:id="rId1"/>
  </p:sldMasterIdLst>
  <p:sldIdLst>
    <p:sldId id="257" r:id="rId2"/>
    <p:sldId id="321" r:id="rId3"/>
    <p:sldId id="322" r:id="rId4"/>
    <p:sldId id="323" r:id="rId5"/>
    <p:sldId id="324" r:id="rId6"/>
    <p:sldId id="325" r:id="rId7"/>
    <p:sldId id="326" r:id="rId8"/>
    <p:sldId id="327" r:id="rId9"/>
    <p:sldId id="328" r:id="rId10"/>
    <p:sldId id="329" r:id="rId11"/>
    <p:sldId id="330" r:id="rId12"/>
    <p:sldId id="331" r:id="rId13"/>
    <p:sldId id="332" r:id="rId14"/>
    <p:sldId id="333" r:id="rId15"/>
    <p:sldId id="334" r:id="rId16"/>
    <p:sldId id="354" r:id="rId17"/>
    <p:sldId id="335" r:id="rId18"/>
    <p:sldId id="343" r:id="rId19"/>
    <p:sldId id="344" r:id="rId20"/>
    <p:sldId id="345" r:id="rId21"/>
    <p:sldId id="346" r:id="rId22"/>
    <p:sldId id="347" r:id="rId23"/>
    <p:sldId id="348" r:id="rId24"/>
    <p:sldId id="349" r:id="rId25"/>
    <p:sldId id="350" r:id="rId26"/>
    <p:sldId id="351" r:id="rId27"/>
    <p:sldId id="352" r:id="rId28"/>
    <p:sldId id="353" r:id="rId29"/>
    <p:sldId id="355" r:id="rId30"/>
    <p:sldId id="356" r:id="rId31"/>
    <p:sldId id="357" r:id="rId32"/>
    <p:sldId id="358" r:id="rId33"/>
    <p:sldId id="359" r:id="rId34"/>
    <p:sldId id="360" r:id="rId35"/>
    <p:sldId id="361" r:id="rId36"/>
    <p:sldId id="342" r:id="rId37"/>
    <p:sldId id="297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473D"/>
    <a:srgbClr val="0900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5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A902C-D7BF-4F81-8D00-009AE609C908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0DE3-1FA8-48AC-AD5B-BDB3E776055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2831637" y="4797153"/>
            <a:ext cx="9072331" cy="96255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011224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2524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A902C-D7BF-4F81-8D00-009AE609C908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0DE3-1FA8-48AC-AD5B-BDB3E7760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022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A902C-D7BF-4F81-8D00-009AE609C908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0DE3-1FA8-48AC-AD5B-BDB3E7760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226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548641" y="1283618"/>
            <a:ext cx="11033761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548640" y="116632"/>
            <a:ext cx="11019968" cy="79208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pic>
        <p:nvPicPr>
          <p:cNvPr id="10" name="그림 7">
            <a:extLst>
              <a:ext uri="{FF2B5EF4-FFF2-40B4-BE49-F238E27FC236}">
                <a16:creationId xmlns:a16="http://schemas.microsoft.com/office/drawing/2014/main" id="{09AF462A-A96C-4C76-BA6B-794114921E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606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500835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C60A902C-D7BF-4F81-8D00-009AE609C908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500835"/>
            <a:ext cx="3860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500835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30520DE3-1FA8-48AC-AD5B-BDB3E776055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609601" y="1268760"/>
            <a:ext cx="11121148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09600" y="90344"/>
            <a:ext cx="11121147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650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2639616" y="4797152"/>
            <a:ext cx="9552384" cy="115212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pic>
        <p:nvPicPr>
          <p:cNvPr id="7" name="그림 7">
            <a:extLst>
              <a:ext uri="{FF2B5EF4-FFF2-40B4-BE49-F238E27FC236}">
                <a16:creationId xmlns:a16="http://schemas.microsoft.com/office/drawing/2014/main" id="{B3A075F0-159D-4C6B-9E61-054CCC4287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42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548641" y="1283618"/>
            <a:ext cx="11033761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548640" y="116632"/>
            <a:ext cx="11019968" cy="79208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017667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2639616" y="4797152"/>
            <a:ext cx="9552384" cy="115212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884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19026"/>
            <a:ext cx="109728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062021"/>
            <a:ext cx="109728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429397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0A902C-D7BF-4F81-8D00-009AE609C908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429397"/>
            <a:ext cx="3860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429397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20DE3-1FA8-48AC-AD5B-BDB3E7760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75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799" r:id="rId7"/>
    <p:sldLayoutId id="2147483800" r:id="rId8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F76B06-46D5-4D2F-A1AE-26C6DAD6F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28529E9-4C8E-4C84-ABFD-FD21DB068AC4}"/>
              </a:ext>
            </a:extLst>
          </p:cNvPr>
          <p:cNvSpPr txBox="1"/>
          <p:nvPr/>
        </p:nvSpPr>
        <p:spPr>
          <a:xfrm>
            <a:off x="1901370" y="740228"/>
            <a:ext cx="83892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2"/>
                </a:solidFill>
                <a:latin typeface="Georgia" panose="02040502050405020303" pitchFamily="18" charset="0"/>
              </a:rPr>
              <a:t>CAPSTONE FINAL PRESENTATION</a:t>
            </a:r>
            <a:endParaRPr lang="en-US" sz="7200" dirty="0">
              <a:solidFill>
                <a:schemeClr val="bg2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ADAA0DF-8919-49A1-956C-53E9CD8A651B}"/>
              </a:ext>
            </a:extLst>
          </p:cNvPr>
          <p:cNvSpPr txBox="1"/>
          <p:nvPr/>
        </p:nvSpPr>
        <p:spPr>
          <a:xfrm>
            <a:off x="3976914" y="4049486"/>
            <a:ext cx="45429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  <a:latin typeface="Amiri Quran" panose="00000500000000000000" pitchFamily="2" charset="-78"/>
                <a:cs typeface="Amiri Quran" panose="00000500000000000000" pitchFamily="2" charset="-78"/>
              </a:rPr>
              <a:t>Predicting used cars price</a:t>
            </a:r>
            <a:endParaRPr lang="en-US" sz="1400" b="1" dirty="0">
              <a:solidFill>
                <a:schemeClr val="bg2"/>
              </a:solidFill>
              <a:latin typeface="Amiri Quran" panose="00000500000000000000" pitchFamily="2" charset="-78"/>
              <a:cs typeface="Amiri Quran" panose="00000500000000000000" pitchFamily="2" charset="-78"/>
            </a:endParaRPr>
          </a:p>
          <a:p>
            <a:pPr algn="ctr"/>
            <a:endParaRPr lang="en-US" sz="1600" b="1" dirty="0">
              <a:solidFill>
                <a:schemeClr val="bg2"/>
              </a:solidFill>
              <a:latin typeface="Amiri Quran" panose="00000500000000000000" pitchFamily="2" charset="-78"/>
              <a:cs typeface="Amiri Quran" panose="00000500000000000000" pitchFamily="2" charset="-78"/>
            </a:endParaRPr>
          </a:p>
          <a:p>
            <a:pPr algn="ctr"/>
            <a:r>
              <a:rPr lang="en-US" sz="3200" b="1" dirty="0">
                <a:solidFill>
                  <a:schemeClr val="bg2"/>
                </a:solidFill>
                <a:latin typeface="Amiri Quran" panose="00000500000000000000" pitchFamily="2" charset="-78"/>
                <a:cs typeface="Amiri Quran" panose="00000500000000000000" pitchFamily="2" charset="-78"/>
              </a:rPr>
              <a:t>GROUP- 6</a:t>
            </a:r>
          </a:p>
          <a:p>
            <a:endParaRPr lang="en-US" sz="3200" dirty="0">
              <a:solidFill>
                <a:schemeClr val="bg2"/>
              </a:solidFill>
              <a:latin typeface="Amiri Quran" panose="00000500000000000000" pitchFamily="2" charset="-78"/>
              <a:cs typeface="Amiri Quran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4423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Based on price</a:t>
            </a:r>
            <a:endParaRPr lang="en-IN" sz="2400" i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800" i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i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 had Negative values , so we have taken </a:t>
            </a:r>
          </a:p>
          <a:p>
            <a:r>
              <a:rPr lang="en-US" sz="24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 greater than 0</a:t>
            </a:r>
          </a:p>
          <a:p>
            <a:endParaRPr lang="en-US" sz="2400" i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filter we have 257567 rows and 20 columns</a:t>
            </a:r>
          </a:p>
          <a:p>
            <a:endParaRPr lang="en-US" altLang="ko-KR" sz="1800" i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800" i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i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Based on Year of Registration</a:t>
            </a:r>
          </a:p>
          <a:p>
            <a:r>
              <a:rPr lang="en-US" sz="24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have taken the year from 1910 - 2023</a:t>
            </a:r>
          </a:p>
          <a:p>
            <a:endParaRPr lang="ko-KR" altLang="en-US" sz="1800" i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b="0" dirty="0"/>
              <a:t>Filtering the data</a:t>
            </a:r>
            <a:endParaRPr lang="ko-KR" altLang="en-US" sz="28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01EB17-B850-49F4-A5CF-E43EEBA4C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318" y="1378039"/>
            <a:ext cx="4905924" cy="20509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88ADB1-9EF9-42D8-9458-D8E70EA13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788" y="4383300"/>
            <a:ext cx="5724525" cy="18764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548641" y="1283618"/>
            <a:ext cx="11033761" cy="4881686"/>
          </a:xfrm>
        </p:spPr>
        <p:txBody>
          <a:bodyPr>
            <a:normAutofit/>
          </a:bodyPr>
          <a:lstStyle/>
          <a:p>
            <a:r>
              <a:rPr lang="en-US" sz="22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C. Based on Power PS</a:t>
            </a:r>
          </a:p>
          <a:p>
            <a:endParaRPr lang="en-US" sz="2200" i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Considering min as 50 and max as 1600</a:t>
            </a:r>
          </a:p>
          <a:p>
            <a:r>
              <a:rPr lang="en-US" altLang="ko-KR" sz="22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your own text</a:t>
            </a:r>
            <a:endParaRPr lang="ko-KR" altLang="en-US" sz="2200" i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A3411D-F4D7-4E3A-B7DC-4B4FC4D88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907" y="2943087"/>
            <a:ext cx="9056196" cy="343149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4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Getting the age of the car using the registration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i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Minimum is 5 and max is 92</a:t>
            </a:r>
          </a:p>
          <a:p>
            <a:endParaRPr lang="en-GB" sz="2400" i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800" b="0" dirty="0"/>
              <a:t>Feature Engineering</a:t>
            </a:r>
            <a:endParaRPr lang="ko-KR" altLang="en-US" sz="28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C09220-002A-4525-A11B-223564F31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106" y="1751875"/>
            <a:ext cx="4765183" cy="18416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A8AAEE-2B9D-4A88-B4D4-410F533B3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899" y="3852542"/>
            <a:ext cx="9277350" cy="25717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GB" sz="24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Dropping insignificant  numerical columns</a:t>
            </a:r>
            <a:endParaRPr lang="ko-KR" altLang="en-US" sz="2400" i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1B2E14-0333-4312-A8AA-485EEA00D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318" y="2034861"/>
            <a:ext cx="8178084" cy="438952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GB" sz="22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Selecting relevant categorical columns and concatenating</a:t>
            </a:r>
            <a:endParaRPr lang="ko-KR" altLang="en-US" sz="2200" i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B4529-5750-43D0-A759-214F5A724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042" y="1770621"/>
            <a:ext cx="7372906" cy="2132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F0118E-CEF3-462E-96BF-59C99692F4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112" y="4108361"/>
            <a:ext cx="9285671" cy="23288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ko-KR" sz="20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box plot we used to find the outliers within the dataset</a:t>
            </a:r>
            <a:endParaRPr lang="ko-KR" altLang="en-US" sz="2000" i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0" dirty="0">
                <a:latin typeface="Calibri heading"/>
              </a:rPr>
              <a:t>Outlier Detection</a:t>
            </a:r>
            <a:endParaRPr lang="ko-KR" altLang="en-US" sz="2800" b="0" dirty="0">
              <a:latin typeface="Calibri heading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729F1-2EA7-44E0-A641-D6E5F397D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07" y="1764406"/>
            <a:ext cx="3366885" cy="49769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208239-1722-4A86-B0F8-1C92EE70E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64405"/>
            <a:ext cx="3460124" cy="497696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IN" sz="2000" i="0" dirty="0">
                <a:solidFill>
                  <a:schemeClr val="bg1"/>
                </a:solidFill>
              </a:rPr>
              <a:t>Outliers are treated with Interquartile Range Method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2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interquartile range is the middle 50% of the dataset.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2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ranges between the third and the first quartile.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2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Also we use the interquartile range, first quartile and third quartile to identify the outliers.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2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outlier is a point which falls below Q1 - 1.5 * IQR or above Q3 + 1.5 * IQR.	</a:t>
            </a:r>
          </a:p>
          <a:p>
            <a:pPr marL="0" indent="0"/>
            <a:endParaRPr lang="en-IN" sz="2000" i="0" dirty="0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b="0" dirty="0"/>
              <a:t>Outlier Treatment</a:t>
            </a:r>
            <a:endParaRPr lang="ko-KR" altLang="en-US" sz="28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612DC0-AB37-465E-85DB-9F1524328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304" y="3724461"/>
            <a:ext cx="6104586" cy="254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65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0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 the variable gearbox significant in getting the price.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output indicates that the p value is less than the significant value we are</a:t>
            </a:r>
          </a:p>
          <a:p>
            <a:pPr marL="0" indent="0"/>
            <a:r>
              <a:rPr lang="en-IN" sz="20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rejecting H0.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Hence gearbox is a significant variable</a:t>
            </a:r>
            <a:endParaRPr lang="en-IN" sz="2000" i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0" dirty="0"/>
              <a:t>Statistical Tests</a:t>
            </a:r>
            <a:endParaRPr lang="ko-KR" altLang="en-US" sz="28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C1E118-054C-4877-A3DD-F542274EC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54" y="2962141"/>
            <a:ext cx="9115425" cy="34572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i="0" dirty="0">
                <a:solidFill>
                  <a:schemeClr val="bg1"/>
                </a:solidFill>
              </a:rPr>
              <a:t>Here the variance of kilometers for manual is higher than that of automatic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400" i="0" dirty="0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0" dirty="0"/>
              <a:t>We wish to determine whether the variation of kilometer between </a:t>
            </a:r>
            <a:br>
              <a:rPr lang="en-US" sz="2800" b="0" dirty="0"/>
            </a:br>
            <a:r>
              <a:rPr lang="en-US" sz="2800" b="0" dirty="0"/>
              <a:t>manual and automatic vehicles differs.</a:t>
            </a:r>
            <a:endParaRPr lang="ko-KR" altLang="en-US" sz="28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72F3C8-11D4-49A0-B0B8-61BE7A2E0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85" y="2665927"/>
            <a:ext cx="10522039" cy="339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862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400" i="0" dirty="0">
                <a:solidFill>
                  <a:schemeClr val="bg1"/>
                </a:solidFill>
              </a:rPr>
              <a:t>we reject the null hypothesis inferring that at least one of the price means of the </a:t>
            </a:r>
          </a:p>
          <a:p>
            <a:pPr marL="0" indent="0"/>
            <a:r>
              <a:rPr lang="en-IN" sz="2400" i="0" dirty="0">
                <a:solidFill>
                  <a:schemeClr val="bg1"/>
                </a:solidFill>
              </a:rPr>
              <a:t>brands are different</a:t>
            </a:r>
          </a:p>
          <a:p>
            <a:pPr marL="0" indent="0"/>
            <a:endParaRPr lang="en-IN" sz="2400" i="0" dirty="0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0" dirty="0"/>
              <a:t>To determine whether costs for various car brands are comparable or not</a:t>
            </a:r>
            <a:endParaRPr lang="ko-KR" altLang="en-US" sz="28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CD6601-AFDE-4530-959F-9ED31A069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810" y="2508763"/>
            <a:ext cx="992505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17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/>
            <a:r>
              <a:rPr lang="en-US" sz="2400" i="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used cars industry is one of the slowly growing industries which deals with refurbished cars at a lower discounted rate.</a:t>
            </a:r>
          </a:p>
          <a:p>
            <a:pPr marL="0" indent="0"/>
            <a:r>
              <a:rPr lang="en-US" sz="2400" i="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many private companies which sell budget cars which have been listed on websites</a:t>
            </a:r>
          </a:p>
          <a:p>
            <a:pPr marL="0" indent="0"/>
            <a:r>
              <a:rPr lang="en-US" sz="2400" i="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 Car </a:t>
            </a:r>
            <a:r>
              <a:rPr lang="en-US" sz="2400" i="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Dekho</a:t>
            </a:r>
            <a:r>
              <a:rPr lang="en-US" sz="2400" i="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Spinny</a:t>
            </a:r>
            <a:r>
              <a:rPr lang="en-US" sz="2400" i="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CarTrade</a:t>
            </a:r>
            <a:r>
              <a:rPr lang="en-US" sz="2400" i="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etc.</a:t>
            </a:r>
          </a:p>
          <a:p>
            <a:pPr marL="0" indent="0"/>
            <a:r>
              <a:rPr lang="en-US" sz="2400" i="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Companies like Big </a:t>
            </a:r>
            <a:r>
              <a:rPr lang="en-US" sz="2400" i="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Boyz</a:t>
            </a:r>
            <a:r>
              <a:rPr lang="en-US" sz="2400" i="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Toyz</a:t>
            </a:r>
            <a:r>
              <a:rPr lang="en-US" sz="2400" i="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 6</a:t>
            </a:r>
            <a:r>
              <a:rPr lang="en-US" sz="2400" i="0" baseline="30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400" i="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Gear provide deals on refurbished luxury cars, which are a big deal in the current generation of business entrepreneurs in India. </a:t>
            </a:r>
          </a:p>
          <a:p>
            <a:pPr marL="0" indent="0"/>
            <a:r>
              <a:rPr lang="en-US" sz="2400" i="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used car industry does not limit to only the lower sections of the society to purchase a </a:t>
            </a:r>
          </a:p>
          <a:p>
            <a:pPr marL="0" indent="0"/>
            <a:r>
              <a:rPr lang="en-US" sz="2400" i="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car, but it also applies to the higher section of the society who can grab big </a:t>
            </a:r>
          </a:p>
          <a:p>
            <a:pPr marL="0" indent="0"/>
            <a:r>
              <a:rPr lang="en-US" sz="2400" i="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deals on luxury and super cars.</a:t>
            </a:r>
            <a:endParaRPr lang="en-IN" sz="2400" i="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2400" i="0" dirty="0">
              <a:solidFill>
                <a:schemeClr val="bg2"/>
              </a:solidFill>
            </a:endParaRPr>
          </a:p>
          <a:p>
            <a:r>
              <a:rPr lang="en-US" sz="2400" i="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SOURCE</a:t>
            </a:r>
          </a:p>
          <a:p>
            <a:r>
              <a:rPr lang="en-US" sz="2400" i="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Kaggle – Data Society</a:t>
            </a:r>
          </a:p>
          <a:p>
            <a:endParaRPr lang="en-US" sz="2800" i="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ko-KR" altLang="en-US" sz="2400" i="0" dirty="0">
              <a:solidFill>
                <a:schemeClr val="bg2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0925" y="174689"/>
            <a:ext cx="11019968" cy="79208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US" sz="4000" dirty="0">
                <a:latin typeface="Georgia" panose="02040502050405020303" pitchFamily="18" charset="0"/>
              </a:rPr>
              <a:t> Statement : </a:t>
            </a:r>
            <a:endParaRPr lang="ko-KR" altLang="en-US" sz="4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/>
              <a:t>Transforming the data</a:t>
            </a:r>
            <a:endParaRPr lang="ko-KR" altLang="en-US" sz="28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D0BD97-2C8F-468E-A4AE-D63921651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594" y="3078051"/>
            <a:ext cx="8974429" cy="3280171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F02155-D67A-40D7-A7DC-D2A4DED60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i="0" dirty="0">
                <a:solidFill>
                  <a:schemeClr val="bg1"/>
                </a:solidFill>
              </a:rPr>
              <a:t>Here we are transforming data using yeo-</a:t>
            </a:r>
            <a:r>
              <a:rPr lang="en-US" sz="2000" i="0" dirty="0" err="1">
                <a:solidFill>
                  <a:schemeClr val="bg1"/>
                </a:solidFill>
              </a:rPr>
              <a:t>johnson</a:t>
            </a:r>
            <a:r>
              <a:rPr lang="en-US" sz="2000" i="0" dirty="0">
                <a:solidFill>
                  <a:schemeClr val="bg1"/>
                </a:solidFill>
              </a:rPr>
              <a:t> method.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Dataset doesn’t follow normal distribution so that transformation make machine learning </a:t>
            </a:r>
          </a:p>
          <a:p>
            <a:pPr marL="0" indent="0"/>
            <a:r>
              <a:rPr lang="en-US" sz="20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algorithms becomes valid.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Yeo-Johnson can be used when the data has negative values.</a:t>
            </a:r>
          </a:p>
        </p:txBody>
      </p:sp>
    </p:spTree>
    <p:extLst>
      <p:ext uri="{BB962C8B-B14F-4D97-AF65-F5344CB8AC3E}">
        <p14:creationId xmlns:p14="http://schemas.microsoft.com/office/powerpoint/2010/main" val="3284873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9AB854-574B-4C26-AC9C-074078172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57" y="2357963"/>
            <a:ext cx="5850898" cy="3978442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GB" sz="2800" b="0" dirty="0"/>
            </a:br>
            <a:r>
              <a:rPr lang="en-GB" sz="2800" b="0" dirty="0"/>
              <a:t>Distribution of data before and after transformation</a:t>
            </a:r>
            <a:br>
              <a:rPr lang="en-IN" sz="2800" b="0" dirty="0"/>
            </a:br>
            <a:endParaRPr lang="ko-KR" altLang="en-US" sz="2800"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2E80D8-B09F-47FC-8E84-66632714C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447" y="2357963"/>
            <a:ext cx="5850896" cy="397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20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sz="3200" i="0" dirty="0">
                <a:solidFill>
                  <a:schemeClr val="bg1"/>
                </a:solidFill>
              </a:rPr>
              <a:t>Merging the transformed data with the categorical variables</a:t>
            </a:r>
            <a:endParaRPr lang="en-IN" sz="3200" i="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491AB5-1BA6-472A-908A-E034A25EA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05" y="2499977"/>
            <a:ext cx="1105852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46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579119" y="1257860"/>
            <a:ext cx="11033761" cy="4881686"/>
          </a:xfrm>
        </p:spPr>
        <p:txBody>
          <a:bodyPr>
            <a:normAutofit/>
          </a:bodyPr>
          <a:lstStyle/>
          <a:p>
            <a:pPr marL="0" indent="0"/>
            <a:r>
              <a:rPr lang="en-US" sz="3200" i="0" dirty="0">
                <a:solidFill>
                  <a:schemeClr val="bg1"/>
                </a:solidFill>
              </a:rPr>
              <a:t>Getting dummy values from the final transformed encoded data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2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used dummy encoding for a categorical variable.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2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can take k values and, k-1 dummy variables are created.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89AB4D-A3D3-4697-9144-EA13E4EED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15" y="3079425"/>
            <a:ext cx="7397624" cy="30651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38F2ED-DB79-48D1-8108-2A27A62BC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265" y="4278536"/>
            <a:ext cx="3851641" cy="66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441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sz="2800" i="0" dirty="0">
                <a:solidFill>
                  <a:schemeClr val="bg1"/>
                </a:solidFill>
              </a:rPr>
              <a:t>Splitting the data</a:t>
            </a:r>
            <a:br>
              <a:rPr lang="en-US" sz="2800" i="0" dirty="0">
                <a:solidFill>
                  <a:schemeClr val="bg1"/>
                </a:solidFill>
              </a:rPr>
            </a:br>
            <a:r>
              <a:rPr lang="en-US" sz="2800" i="0" dirty="0">
                <a:solidFill>
                  <a:schemeClr val="bg1"/>
                </a:solidFill>
              </a:rPr>
              <a:t>Model building</a:t>
            </a:r>
            <a:endParaRPr lang="en-IN" sz="2800" i="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CF0038-FF53-4731-BB5A-8EE812B63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52" y="2545283"/>
            <a:ext cx="4358210" cy="36200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11399D-091A-4301-8179-B88D468F53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711" y="1109327"/>
            <a:ext cx="4358209" cy="38104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391285-9C02-4886-A40B-2D8157748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656" y="5074493"/>
            <a:ext cx="5284631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54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150000"/>
              </a:lnSpc>
              <a:buFont typeface="+mj-lt"/>
              <a:buAutoNum type="arabicPeriod"/>
            </a:pPr>
            <a:r>
              <a:rPr lang="en-IN" sz="2400" b="1" i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Target is numeric- </a:t>
            </a:r>
            <a:r>
              <a:rPr lang="en-IN" sz="2400" i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Estimating the ‘Price’ of used cars. </a:t>
            </a:r>
            <a:endParaRPr lang="en-IN" sz="2400" i="0" dirty="0">
              <a:solidFill>
                <a:schemeClr val="bg1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buFont typeface="+mj-lt"/>
              <a:buAutoNum type="arabicPeriod"/>
            </a:pPr>
            <a:r>
              <a:rPr lang="en-IN" sz="2400" b="1" i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Linear Relationship </a:t>
            </a:r>
            <a:r>
              <a:rPr lang="en-IN" sz="2400" i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-There is no linear relation between dependent and independent variables.</a:t>
            </a:r>
            <a:endParaRPr lang="en-IN" sz="2400" i="0" dirty="0">
              <a:solidFill>
                <a:schemeClr val="bg1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buFont typeface="+mj-lt"/>
              <a:buAutoNum type="arabicPeriod"/>
            </a:pPr>
            <a:r>
              <a:rPr lang="en-IN" sz="2400" b="1" i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Multicollinearity </a:t>
            </a:r>
            <a:r>
              <a:rPr lang="en-IN" sz="2400" i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There is low multicollinearity 188 is the condition number.</a:t>
            </a:r>
            <a:endParaRPr lang="en-IN" sz="2400" i="0" dirty="0">
              <a:solidFill>
                <a:schemeClr val="bg1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buFont typeface="+mj-lt"/>
              <a:buAutoNum type="arabicPeriod"/>
            </a:pPr>
            <a:r>
              <a:rPr lang="en-IN" sz="2400" b="1" i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Autocorrelation</a:t>
            </a:r>
            <a:r>
              <a:rPr lang="en-IN" sz="2400" i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-There is no autocorrelation. The Durbin-Watson score we got is</a:t>
            </a:r>
          </a:p>
          <a:p>
            <a:pPr marL="0" lvl="0" indent="0">
              <a:lnSpc>
                <a:spcPct val="150000"/>
              </a:lnSpc>
            </a:pPr>
            <a:r>
              <a:rPr lang="en-IN" sz="2400" i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1.98        ( range is 1.5-2.5)</a:t>
            </a:r>
          </a:p>
          <a:p>
            <a:pPr marL="0" indent="0"/>
            <a:endParaRPr lang="en-IN" sz="2400" i="0" dirty="0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0" dirty="0">
                <a:latin typeface="Calibri heading"/>
                <a:ea typeface="Times New Roman" panose="02020603050405020304" pitchFamily="18" charset="0"/>
                <a:cs typeface="Times New Roman" panose="02020603050405020304" pitchFamily="18" charset="0"/>
              </a:rPr>
              <a:t>Assumptions</a:t>
            </a:r>
            <a:r>
              <a:rPr lang="en-IN" sz="2800" dirty="0">
                <a:latin typeface="Calibri heading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2800" b="0" dirty="0">
              <a:latin typeface="Calibri heading"/>
            </a:endParaRPr>
          </a:p>
        </p:txBody>
      </p:sp>
    </p:spTree>
    <p:extLst>
      <p:ext uri="{BB962C8B-B14F-4D97-AF65-F5344CB8AC3E}">
        <p14:creationId xmlns:p14="http://schemas.microsoft.com/office/powerpoint/2010/main" val="3411326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4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reject H0, p value &lt;0.05, </a:t>
            </a:r>
          </a:p>
          <a:p>
            <a:pPr marL="0" indent="0"/>
            <a:r>
              <a:rPr lang="en-IN" sz="24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hence the model is </a:t>
            </a:r>
            <a:r>
              <a:rPr lang="en-IN" sz="2400" i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hetroscedastic</a:t>
            </a:r>
            <a:endParaRPr lang="en-IN" sz="2400" i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– fitted values on x axis  and </a:t>
            </a:r>
          </a:p>
          <a:p>
            <a:pPr marL="0" indent="0"/>
            <a:r>
              <a:rPr lang="en-IN" sz="24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the residuals on the y axis</a:t>
            </a:r>
          </a:p>
          <a:p>
            <a:pPr marL="0" indent="0"/>
            <a:endParaRPr lang="en-IN" sz="2400" i="0" dirty="0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Calibri heading"/>
                <a:ea typeface="Times New Roman" panose="02020603050405020304" pitchFamily="18" charset="0"/>
                <a:cs typeface="Times New Roman" panose="02020603050405020304" pitchFamily="18" charset="0"/>
              </a:rPr>
              <a:t>5. Homoscedasticity - Model is heteroscedastic.</a:t>
            </a:r>
            <a:endParaRPr lang="ko-KR" altLang="en-US" sz="2800" b="0" dirty="0">
              <a:latin typeface="Calibri heading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D75F9F-4D42-4D5D-89DA-EC6CA2132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8" y="3308610"/>
            <a:ext cx="5185895" cy="28566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4FF5F7-423B-4B1D-BC15-311ACF905E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38510"/>
            <a:ext cx="5665632" cy="434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539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185510" y="1497062"/>
            <a:ext cx="11033761" cy="488168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200" i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Qqplot</a:t>
            </a:r>
            <a:r>
              <a:rPr lang="en-IN" sz="22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the residuals </a:t>
            </a:r>
          </a:p>
          <a:p>
            <a:pPr marL="0" indent="0"/>
            <a:endParaRPr lang="en-IN" sz="2200" i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2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blue doted line has a deviation</a:t>
            </a:r>
          </a:p>
          <a:p>
            <a:pPr marL="0" indent="0"/>
            <a:r>
              <a:rPr lang="en-IN" sz="22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from the red line, which shows that the</a:t>
            </a:r>
          </a:p>
          <a:p>
            <a:pPr marL="0" indent="0"/>
            <a:r>
              <a:rPr lang="en-IN" sz="22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error terms are normally distributed</a:t>
            </a:r>
          </a:p>
          <a:p>
            <a:pPr marL="0" indent="0"/>
            <a:endParaRPr lang="en-IN" sz="2200" i="0" dirty="0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6. Residuals are not normally distributed.</a:t>
            </a:r>
            <a:endParaRPr lang="ko-KR" altLang="en-US" sz="28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84F5C7-3542-4323-9675-07734C303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428" y="1283618"/>
            <a:ext cx="6842062" cy="530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13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3C7A6B-2105-460C-9C39-712F046BF6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372" y="1853485"/>
            <a:ext cx="5477231" cy="3747752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/>
              <a:t>Model – Linear Regression</a:t>
            </a:r>
            <a:endParaRPr lang="ko-KR" altLang="en-US" sz="2800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6F6FA4-73C9-4528-B033-062350A8D691}"/>
              </a:ext>
            </a:extLst>
          </p:cNvPr>
          <p:cNvSpPr txBox="1"/>
          <p:nvPr/>
        </p:nvSpPr>
        <p:spPr>
          <a:xfrm>
            <a:off x="548639" y="1853485"/>
            <a:ext cx="554736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 is used for modeling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relationship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 a dependent 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variable and one or more independent 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variables by fitting a linear equation to 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the observed data.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y = B0 + B1x + E</a:t>
            </a:r>
          </a:p>
        </p:txBody>
      </p:sp>
    </p:spTree>
    <p:extLst>
      <p:ext uri="{BB962C8B-B14F-4D97-AF65-F5344CB8AC3E}">
        <p14:creationId xmlns:p14="http://schemas.microsoft.com/office/powerpoint/2010/main" val="2721531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0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SFS is to select the subset of features from a given set based on their contribution to </a:t>
            </a:r>
          </a:p>
          <a:p>
            <a:pPr marL="0" indent="0"/>
            <a:r>
              <a:rPr lang="en-IN" sz="20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the performance of a model.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/>
              <a:t>Model – Sequential Feature Selection</a:t>
            </a:r>
            <a:endParaRPr lang="ko-KR" altLang="en-US" sz="28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89C7A8-6B42-4F52-80AA-2A4C2ED13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41302"/>
            <a:ext cx="6172202" cy="4298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969502-BA09-422C-A7A7-331F5DDDA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0" y="3320777"/>
            <a:ext cx="4953000" cy="213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040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01898" y="1727200"/>
            <a:ext cx="5648959" cy="488168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i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i="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dateCrawled</a:t>
            </a:r>
            <a:r>
              <a:rPr lang="en-US" i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Date the car advertisement was crawled. (Date)</a:t>
            </a:r>
            <a:endParaRPr lang="en-IN" i="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i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* name: Name of the car. (String)</a:t>
            </a:r>
            <a:endParaRPr lang="en-IN" i="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i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* seller: Type of seller (private or dealer). (String)</a:t>
            </a:r>
            <a:endParaRPr lang="en-IN" i="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i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i="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offerType</a:t>
            </a:r>
            <a:r>
              <a:rPr lang="en-US" i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Type of offer (e.g. sale, repair, etc.). (String)</a:t>
            </a:r>
            <a:endParaRPr lang="en-IN" i="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i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* price: Price of the car. (Integer)</a:t>
            </a:r>
            <a:endParaRPr lang="en-IN" i="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i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* abtest: Test type (A or B). (String)</a:t>
            </a:r>
            <a:endParaRPr lang="en-IN" i="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i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i="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vehicleType</a:t>
            </a:r>
            <a:r>
              <a:rPr lang="en-US" i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Type of vehicle (e.g. SUV, sedan, etc.). (String)</a:t>
            </a:r>
            <a:endParaRPr lang="en-IN" i="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i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i="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yearOfRegistration</a:t>
            </a:r>
            <a:r>
              <a:rPr lang="en-US" i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Year the car was registered. (Integer)</a:t>
            </a:r>
            <a:endParaRPr lang="en-IN" i="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i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* gearbox: Type of gearbox (manual or automatic). (String)</a:t>
            </a:r>
            <a:endParaRPr lang="en-IN" i="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i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* </a:t>
            </a:r>
            <a:r>
              <a:rPr lang="en-US" i="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powerPS</a:t>
            </a:r>
            <a:r>
              <a:rPr lang="en-US" i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Power of the car in PS. (Integer)</a:t>
            </a:r>
          </a:p>
          <a:p>
            <a:pPr>
              <a:lnSpc>
                <a:spcPct val="150000"/>
              </a:lnSpc>
            </a:pPr>
            <a:r>
              <a:rPr lang="en-US" i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</a:t>
            </a:r>
            <a:endParaRPr lang="en-IN" i="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n-IN" i="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n-IN" i="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ko-KR" altLang="en-US" b="1" i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783" y="296652"/>
            <a:ext cx="11019968" cy="792088"/>
          </a:xfrm>
        </p:spPr>
        <p:txBody>
          <a:bodyPr>
            <a:normAutofit/>
          </a:bodyPr>
          <a:lstStyle/>
          <a:p>
            <a:r>
              <a:rPr lang="en-US" sz="4000" b="0" dirty="0">
                <a:latin typeface="Georgia" panose="02040502050405020303" pitchFamily="18" charset="0"/>
              </a:rPr>
              <a:t>Dataset Description</a:t>
            </a:r>
            <a:endParaRPr lang="ko-KR" altLang="en-US" sz="4000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B2ED5-C419-4DED-8DE1-68F337185B7A}"/>
              </a:ext>
            </a:extLst>
          </p:cNvPr>
          <p:cNvSpPr txBox="1"/>
          <p:nvPr/>
        </p:nvSpPr>
        <p:spPr>
          <a:xfrm>
            <a:off x="5950857" y="1727200"/>
            <a:ext cx="593924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* model: Model of the car. (String)</a:t>
            </a: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* kilometer: Kilometers the car has been driven. (Integer)</a:t>
            </a: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monthOfRegistration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Month the car was registered. (Integer)</a:t>
            </a: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fuelType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Type of fuel (e.g. diesel, petrol, etc.). (String)</a:t>
            </a: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* brand: Brand of the car. (String)</a:t>
            </a: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notRepairedDamage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Whether or not the car has any damage that has not been repaired. (String)</a:t>
            </a: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dateCreated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Date the car  advertisement was created. (Date)</a:t>
            </a: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nrOfPictures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Number of pictures of the car. (Integer)</a:t>
            </a: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postalCode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Postal code of the car. (Integer)</a:t>
            </a: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GB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GB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lastSeen</a:t>
            </a:r>
            <a:r>
              <a:rPr lang="en-GB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Date the car was last seen (crawler </a:t>
            </a:r>
            <a:r>
              <a:rPr lang="en-GB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lastscan</a:t>
            </a:r>
            <a:r>
              <a:rPr lang="en-GB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his particular post online) (Date)</a:t>
            </a: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0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regressor is a </a:t>
            </a:r>
            <a:r>
              <a:rPr lang="en-US" altLang="en-US" sz="20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powerful and flexible algorithm that generally requires less parameter </a:t>
            </a:r>
          </a:p>
          <a:p>
            <a:pPr marL="0" indent="0"/>
            <a:r>
              <a:rPr lang="en-US" altLang="en-US" sz="20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tuning compared to individual decision trees.</a:t>
            </a:r>
            <a:endParaRPr lang="en-IN" sz="2000" i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/>
              <a:t>Model – Random Forest Regressor</a:t>
            </a:r>
            <a:endParaRPr lang="ko-KR" altLang="en-US" sz="28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746BDF-AF7E-4A06-AB48-7D456B0A3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524" y="2355304"/>
            <a:ext cx="74422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229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548640" y="1321718"/>
            <a:ext cx="11033761" cy="488168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0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</a:t>
            </a:r>
            <a:r>
              <a:rPr lang="en-US" sz="20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regressor works </a:t>
            </a:r>
            <a:r>
              <a:rPr lang="en-US" altLang="en-US" sz="20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recursively partitioning the training data into subsets based on the </a:t>
            </a:r>
            <a:br>
              <a:rPr lang="en-US" altLang="en-US" sz="20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0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values of input features, and it predicts the target variable by averaging the target values of the </a:t>
            </a:r>
          </a:p>
          <a:p>
            <a:pPr marL="0" indent="0"/>
            <a:r>
              <a:rPr lang="en-US" altLang="en-US" sz="20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instances in the leaf node.</a:t>
            </a:r>
            <a:endParaRPr lang="en-IN" sz="2000" i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/>
              <a:t>Model – Decision Tree Regressor</a:t>
            </a:r>
            <a:endParaRPr lang="ko-KR" altLang="en-US" sz="28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C75657-665E-436A-A60D-334DAA922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0" y="2501900"/>
            <a:ext cx="7048500" cy="370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937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0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 search cv is for </a:t>
            </a:r>
            <a:r>
              <a:rPr lang="en-US" altLang="en-US" sz="20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tuning hyperparameters of a </a:t>
            </a:r>
          </a:p>
          <a:p>
            <a:pPr marL="0" indent="0"/>
            <a:r>
              <a:rPr lang="en-US" altLang="en-US" sz="20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model by searching over a predefined set </a:t>
            </a:r>
          </a:p>
          <a:p>
            <a:pPr marL="0" indent="0"/>
            <a:r>
              <a:rPr lang="en-US" altLang="en-US" sz="20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of hyperparameter values.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0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uses cross-validation to evaluate the </a:t>
            </a:r>
          </a:p>
          <a:p>
            <a:pPr marL="0" indent="0"/>
            <a:r>
              <a:rPr lang="en-US" altLang="en-US" sz="20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performance of each combination. </a:t>
            </a:r>
            <a:endParaRPr lang="en-IN" sz="2800" b="1" i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/>
              <a:t>Model – Decision Tree with grid search cross validation</a:t>
            </a:r>
            <a:endParaRPr lang="ko-KR" altLang="en-US" sz="28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749276-09DB-4BAF-AE02-1590A6209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68686"/>
            <a:ext cx="5941059" cy="38344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4856E8-2844-4881-93B3-470067C21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3836242"/>
            <a:ext cx="5537200" cy="206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540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en-US" sz="20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Gradient Boosting is an ensemble learning method, for decision trees with each</a:t>
            </a:r>
          </a:p>
          <a:p>
            <a:pPr marL="0" indent="0"/>
            <a:r>
              <a:rPr lang="en-US" altLang="en-US" sz="20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tree correcting the errors of the previous one.</a:t>
            </a:r>
            <a:endParaRPr lang="en-IN" sz="2800" i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/>
              <a:t>Model – Gradient Boosting Regressor </a:t>
            </a:r>
            <a:endParaRPr lang="ko-KR" altLang="en-US" sz="28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F3992B-2186-4394-BD51-815CABBD5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650" y="2266703"/>
            <a:ext cx="7378700" cy="389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135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/>
              <a:t>Model – </a:t>
            </a:r>
            <a:r>
              <a:rPr lang="en-US" sz="2800" b="0" dirty="0" err="1"/>
              <a:t>XGBooster</a:t>
            </a:r>
            <a:endParaRPr lang="ko-KR" altLang="en-US" sz="2800" b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A1F75A-DC7D-48D6-8AF5-4BB32A55A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i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XGBooster</a:t>
            </a:r>
            <a:r>
              <a:rPr lang="en-US" sz="20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responsible for handling </a:t>
            </a:r>
            <a:r>
              <a:rPr lang="en-US" altLang="en-US" sz="20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boosting process and keeping track of the model parameters</a:t>
            </a:r>
          </a:p>
          <a:p>
            <a:pPr marL="0" indent="0"/>
            <a:r>
              <a:rPr lang="en-US" altLang="en-US" sz="20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during training.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871949-A0C9-436B-80D3-2CE8A35D0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2571205"/>
            <a:ext cx="6781799" cy="359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0791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en-US" sz="20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final model (</a:t>
            </a:r>
            <a:r>
              <a:rPr lang="en-US" altLang="en-US" sz="2000" i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XGBooster</a:t>
            </a:r>
            <a:r>
              <a:rPr lang="en-US" altLang="en-US" sz="20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outperformed the base model by a considerable margin.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0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model rmse was reduced from 0.47 to 0.39 and score of the </a:t>
            </a:r>
          </a:p>
          <a:p>
            <a:pPr marL="0" indent="0"/>
            <a:r>
              <a:rPr lang="en-US" altLang="en-US" sz="20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model increased from 0.77 to 0.84.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0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model provides a reliable and transparent price to the buyers and sellers in the used cars market.</a:t>
            </a:r>
            <a:endParaRPr lang="en-IN" sz="3600" i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b="0" dirty="0"/>
              <a:t>Final Model</a:t>
            </a:r>
            <a:endParaRPr lang="ko-KR" altLang="en-US" sz="28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DC4ADC-D637-4D2F-97CB-C05E6DDC0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00" y="3162300"/>
            <a:ext cx="8229599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048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1549EF-F156-4ADC-A075-1FDA0EB6C2AA}"/>
              </a:ext>
            </a:extLst>
          </p:cNvPr>
          <p:cNvSpPr txBox="1"/>
          <p:nvPr/>
        </p:nvSpPr>
        <p:spPr>
          <a:xfrm>
            <a:off x="2936383" y="1275008"/>
            <a:ext cx="839702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heavy" dirty="0">
                <a:latin typeface="Calibri heading"/>
                <a:ea typeface="Yu Gothic Medium" panose="020B0500000000000000" pitchFamily="34" charset="-128"/>
              </a:rPr>
              <a:t>Submitted by:</a:t>
            </a:r>
            <a:r>
              <a:rPr lang="en-IN" sz="2400" b="1" dirty="0">
                <a:latin typeface="Calibri heading"/>
                <a:ea typeface="Yu Gothic Medium" panose="020B0500000000000000" pitchFamily="34" charset="-128"/>
              </a:rPr>
              <a:t> (Group – 6)</a:t>
            </a:r>
          </a:p>
          <a:p>
            <a:r>
              <a:rPr lang="en-IN" sz="2000" dirty="0"/>
              <a:t> </a:t>
            </a:r>
          </a:p>
          <a:p>
            <a:r>
              <a:rPr lang="en-IN" sz="2000" dirty="0"/>
              <a:t>         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Mr. ADARSH B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Ms. ALKA CHAUHAN R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Ms. SAI SRIVALLI SREEDEVI KOLACHENA 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Mr. DINESH KUMAR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Mr. GAGAN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u="sng" dirty="0">
                <a:latin typeface="+mj-lt"/>
              </a:rPr>
              <a:t>Mentor</a:t>
            </a:r>
            <a:r>
              <a:rPr lang="en-US" sz="2000" b="1" u="sng" dirty="0"/>
              <a:t> : </a:t>
            </a:r>
          </a:p>
          <a:p>
            <a:r>
              <a:rPr lang="en-US" sz="2000" b="1" u="sng" dirty="0"/>
              <a:t> </a:t>
            </a:r>
          </a:p>
          <a:p>
            <a:r>
              <a:rPr lang="en-IN" dirty="0"/>
              <a:t>          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Mr. CHANDRAN VENKATESAN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210549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3503712" y="5085184"/>
            <a:ext cx="7164288" cy="1152128"/>
          </a:xfrm>
        </p:spPr>
        <p:txBody>
          <a:bodyPr/>
          <a:lstStyle/>
          <a:p>
            <a:r>
              <a:rPr lang="en-US" altLang="ko-KR"/>
              <a:t>THANK YOU</a:t>
            </a:r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Loading the data set</a:t>
            </a:r>
            <a:endParaRPr lang="ko-KR" altLang="en-US" sz="2400" b="1" dirty="0">
              <a:solidFill>
                <a:schemeClr val="bg1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b="0" dirty="0"/>
              <a:t>Solution for Defined Problem</a:t>
            </a:r>
            <a:endParaRPr lang="ko-KR" altLang="en-US" sz="28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043A76-F95C-485E-A7D0-301AAF821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12" y="2070446"/>
            <a:ext cx="10509790" cy="419756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D3E1EF-D230-45D9-AB19-C497FAB61C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327" y="1588625"/>
            <a:ext cx="4851649" cy="4737343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0" dirty="0"/>
              <a:t>Make the data proper to make use of data for analysis</a:t>
            </a:r>
            <a:endParaRPr lang="ko-KR" alt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E0A9E-E8E8-4F4B-829D-C7DF87878260}"/>
              </a:ext>
            </a:extLst>
          </p:cNvPr>
          <p:cNvSpPr txBox="1"/>
          <p:nvPr/>
        </p:nvSpPr>
        <p:spPr>
          <a:xfrm>
            <a:off x="548640" y="1588625"/>
            <a:ext cx="596827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lvl="0"/>
            <a:endParaRPr lang="en-US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 the Features data types and shape of the dataset</a:t>
            </a:r>
          </a:p>
          <a:p>
            <a:pPr lvl="0"/>
            <a:endParaRPr lang="en-US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7 numeric columns and 13 categorical columns out of which 3 are datetime data type. </a:t>
            </a:r>
          </a:p>
          <a:p>
            <a:pPr lvl="0"/>
            <a:endParaRPr lang="en-US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D8A19F-4631-41DD-8A5C-7FD53B323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36" y="4831202"/>
            <a:ext cx="5092364" cy="117771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30927" y="1167504"/>
            <a:ext cx="11033761" cy="4881686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800" i="0" dirty="0">
                <a:solidFill>
                  <a:schemeClr val="bg1"/>
                </a:solidFill>
              </a:rPr>
              <a:t> </a:t>
            </a:r>
            <a:r>
              <a:rPr lang="en-GB" sz="18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5 feature with int and 2 of them are year columns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8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 price is 0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8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i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yearOfRegistration</a:t>
            </a:r>
            <a:r>
              <a:rPr lang="en-GB" sz="18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min is 1000 and max is 9999 , its incorrect as year cant be such numbers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8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i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powerPS</a:t>
            </a:r>
            <a:r>
              <a:rPr lang="en-GB" sz="18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mean is 105,max is very high ,</a:t>
            </a:r>
            <a:r>
              <a:rPr lang="en-GB" sz="1800" i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i,e</a:t>
            </a:r>
            <a:r>
              <a:rPr lang="en-GB" sz="18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20000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8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i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Mininum</a:t>
            </a:r>
            <a:r>
              <a:rPr lang="en-GB" sz="18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i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nuber</a:t>
            </a:r>
            <a:r>
              <a:rPr lang="en-GB" sz="18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-GB" sz="1800" i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kilometers</a:t>
            </a:r>
            <a:r>
              <a:rPr lang="en-GB" sz="18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car has ran is 5000kms and maximum is 150000kms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8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 of </a:t>
            </a:r>
            <a:r>
              <a:rPr lang="en-GB" sz="1800" i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picttures</a:t>
            </a:r>
            <a:r>
              <a:rPr lang="en-GB" sz="180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feature has no values, it has only 0, its s a insignificant variable</a:t>
            </a:r>
          </a:p>
          <a:p>
            <a:endParaRPr lang="ko-KR" altLang="en-US" sz="1800" i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0" dirty="0"/>
              <a:t>Five Point Summary</a:t>
            </a:r>
            <a:endParaRPr lang="ko-KR" altLang="en-US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63A0D9-7F18-4707-8F35-980A45505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541" y="3429000"/>
            <a:ext cx="8122067" cy="26925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8D6B28-8E42-4FB5-918A-A1309925D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053" y="1424437"/>
            <a:ext cx="5937555" cy="4572235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b="0" dirty="0"/>
              <a:t>Heatmap</a:t>
            </a:r>
            <a:endParaRPr lang="ko-KR" altLang="en-US" sz="2800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8E24DC-9470-41A5-89C7-721D278071E2}"/>
              </a:ext>
            </a:extLst>
          </p:cNvPr>
          <p:cNvSpPr txBox="1"/>
          <p:nvPr/>
        </p:nvSpPr>
        <p:spPr>
          <a:xfrm>
            <a:off x="1001486" y="2264229"/>
            <a:ext cx="36140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is no high correlation between the dependent and independent variables. </a:t>
            </a:r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i="0" dirty="0">
                <a:solidFill>
                  <a:schemeClr val="bg1"/>
                </a:solidFill>
              </a:rPr>
              <a:t>Replacing the values for better understanding </a:t>
            </a:r>
            <a:endParaRPr lang="ko-KR" altLang="en-US" sz="2000" i="0" dirty="0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800" b="0" dirty="0"/>
              <a:t>Changing the names of the strings for better understanding</a:t>
            </a:r>
            <a:endParaRPr lang="ko-KR" altLang="en-US" sz="28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EEA96F-F212-464F-A262-2A14EF270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987" y="2132847"/>
            <a:ext cx="9195273" cy="403245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A48F64-BC05-43CE-A56B-7F7F4E045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1302657"/>
            <a:ext cx="4951972" cy="4038600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0" dirty="0"/>
              <a:t>Calculating the percentage of missing values and dropping it</a:t>
            </a:r>
            <a:endParaRPr lang="ko-KR" alt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E970C-4ED0-4B6B-9525-4BCF21C15676}"/>
              </a:ext>
            </a:extLst>
          </p:cNvPr>
          <p:cNvSpPr txBox="1"/>
          <p:nvPr/>
        </p:nvSpPr>
        <p:spPr>
          <a:xfrm>
            <a:off x="664754" y="5541039"/>
            <a:ext cx="80699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have dropped the missing values , since it is less than 20% 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Imputing it may effect the data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BC719A-8B17-42A0-99C7-25B10E011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886" y="1302657"/>
            <a:ext cx="4473303" cy="497655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3E3E00BB-4BCA-4204-84AF-1BAB4FFCF10A}" vid="{75E2543A-FF16-4360-890E-1DF334FB736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731</TotalTime>
  <Words>1467</Words>
  <Application>Microsoft Office PowerPoint</Application>
  <PresentationFormat>Widescreen</PresentationFormat>
  <Paragraphs>176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50" baseType="lpstr">
      <vt:lpstr>굴림체</vt:lpstr>
      <vt:lpstr>맑은 고딕</vt:lpstr>
      <vt:lpstr>Yu Gothic Medium</vt:lpstr>
      <vt:lpstr>Amiri Quran</vt:lpstr>
      <vt:lpstr>Arial</vt:lpstr>
      <vt:lpstr>Calibri</vt:lpstr>
      <vt:lpstr>Calibri heading</vt:lpstr>
      <vt:lpstr>Calibri Light</vt:lpstr>
      <vt:lpstr>Century Gothic</vt:lpstr>
      <vt:lpstr>Georgia</vt:lpstr>
      <vt:lpstr>Times New Roman</vt:lpstr>
      <vt:lpstr>Wingdings</vt:lpstr>
      <vt:lpstr>Theme1</vt:lpstr>
      <vt:lpstr>PowerPoint Presentation</vt:lpstr>
      <vt:lpstr>Problem Statement : </vt:lpstr>
      <vt:lpstr>Dataset Description</vt:lpstr>
      <vt:lpstr>Solution for Defined Problem</vt:lpstr>
      <vt:lpstr>Make the data proper to make use of data for analysis</vt:lpstr>
      <vt:lpstr>Five Point Summary</vt:lpstr>
      <vt:lpstr>Heatmap</vt:lpstr>
      <vt:lpstr>Changing the names of the strings for better understanding</vt:lpstr>
      <vt:lpstr>Calculating the percentage of missing values and dropping it</vt:lpstr>
      <vt:lpstr>Filtering the data</vt:lpstr>
      <vt:lpstr>PowerPoint Presentation</vt:lpstr>
      <vt:lpstr>Feature Engineering</vt:lpstr>
      <vt:lpstr>PowerPoint Presentation</vt:lpstr>
      <vt:lpstr>PowerPoint Presentation</vt:lpstr>
      <vt:lpstr>Outlier Detection</vt:lpstr>
      <vt:lpstr>Outlier Treatment</vt:lpstr>
      <vt:lpstr>Statistical Tests</vt:lpstr>
      <vt:lpstr>We wish to determine whether the variation of kilometer between  manual and automatic vehicles differs.</vt:lpstr>
      <vt:lpstr>To determine whether costs for various car brands are comparable or not</vt:lpstr>
      <vt:lpstr>Transforming the data</vt:lpstr>
      <vt:lpstr> Distribution of data before and after transformation </vt:lpstr>
      <vt:lpstr>PowerPoint Presentation</vt:lpstr>
      <vt:lpstr>PowerPoint Presentation</vt:lpstr>
      <vt:lpstr>PowerPoint Presentation</vt:lpstr>
      <vt:lpstr>Assumptions </vt:lpstr>
      <vt:lpstr>5. Homoscedasticity - Model is heteroscedastic.</vt:lpstr>
      <vt:lpstr>6. Residuals are not normally distributed.</vt:lpstr>
      <vt:lpstr>Model – Linear Regression</vt:lpstr>
      <vt:lpstr>Model – Sequential Feature Selection</vt:lpstr>
      <vt:lpstr>Model – Random Forest Regressor</vt:lpstr>
      <vt:lpstr>Model – Decision Tree Regressor</vt:lpstr>
      <vt:lpstr>Model – Decision Tree with grid search cross validation</vt:lpstr>
      <vt:lpstr>Model – Gradient Boosting Regressor </vt:lpstr>
      <vt:lpstr>Model – XGBooster</vt:lpstr>
      <vt:lpstr>Final Model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Deckzi Solutions</dc:creator>
  <cp:lastModifiedBy>dinesh kumar</cp:lastModifiedBy>
  <cp:revision>66</cp:revision>
  <dcterms:created xsi:type="dcterms:W3CDTF">2022-02-08T14:06:23Z</dcterms:created>
  <dcterms:modified xsi:type="dcterms:W3CDTF">2023-11-16T15:41:36Z</dcterms:modified>
</cp:coreProperties>
</file>